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375F-788B-45CA-AB51-15F2BD427A8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1C15-B169-4DA3-A738-C9FF232EE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B6B8-85A5-4123-A50E-04330B268B9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CA54-18A2-4C30-91CF-E3FDE508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3093-049A-4D14-9624-A0381873CB9B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D72F-EBD3-4EC9-A06F-F6884789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0CB5-D396-497F-804F-4CB7D7B92BB2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7DF8-4682-486F-8E1C-2F264F989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2E95-CE7E-4C01-8C2A-4A958B5E2ED1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800E-D0FC-4847-8F77-853C58D18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1C00-4B44-4208-A03F-3F258AC70C2A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093C-58A5-4B2C-A6A6-B60CB5302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07EF-FA84-4743-ABCB-0F2E1C5DFE7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1216-EA53-4A9F-9DDA-0A972E93F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5EAFF-4F4A-400D-9530-DC0CF157A602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EEEC-A0D9-4473-991E-7BA4DCDC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7C07-7D4A-409E-BC2F-6B522F3DBF13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6DD2-C636-43C4-82E5-5B849999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5A03-B239-43CF-A9B7-D944ED746C3E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DBE6-E279-49B3-8A79-79B3B97B1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A79C-0A5D-4CB6-A43A-FF4E46617DB3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91F9-3AF4-42FA-9DEF-6EA9407A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2DCF31F-3FDE-43BC-A4F6-29EACC2C103E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C80CEBE-60A6-4D98-85E4-11136C8C9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8" descr="schoolhous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520280"/>
          </a:xfrm>
        </p:spPr>
        <p:txBody>
          <a:bodyPr/>
          <a:lstStyle/>
          <a:p>
            <a:r>
              <a:rPr lang="ru-RU" dirty="0" smtClean="0"/>
              <a:t>Дидактические игры для детей старшего дошкольного возраста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571184" cy="612616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«Придумай сам»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Учить правильно составлять предложения с заданным количеством</a:t>
            </a:r>
          </a:p>
          <a:p>
            <a:pPr>
              <a:buNone/>
            </a:pPr>
            <a:r>
              <a:rPr lang="ru-RU" sz="1600" dirty="0" smtClean="0"/>
              <a:t>слов.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Дать детям опорные слова: осень, листопад, дождь, снежинки.</a:t>
            </a:r>
          </a:p>
          <a:p>
            <a:pPr>
              <a:buNone/>
            </a:pPr>
            <a:r>
              <a:rPr lang="ru-RU" sz="1600" dirty="0" smtClean="0"/>
              <a:t>Попросить придумать предложения из 3–5 слов. Ребенок, первым</a:t>
            </a:r>
          </a:p>
          <a:p>
            <a:pPr>
              <a:buNone/>
            </a:pPr>
            <a:r>
              <a:rPr lang="ru-RU" sz="1600" dirty="0" smtClean="0"/>
              <a:t>составивший предложение, получает фишку.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«Отгадай-ка!»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Развивать умение описывать предмет, не глядя на него, выделять в нем</a:t>
            </a:r>
          </a:p>
          <a:p>
            <a:pPr>
              <a:buNone/>
            </a:pPr>
            <a:r>
              <a:rPr lang="ru-RU" sz="1600" dirty="0" smtClean="0"/>
              <a:t>существенные признаки, по описанию узнавать предмет.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По сигналу воспитателя ребенок, получивший фишку, встает и дает</a:t>
            </a:r>
          </a:p>
          <a:p>
            <a:pPr>
              <a:buNone/>
            </a:pPr>
            <a:r>
              <a:rPr lang="ru-RU" sz="1600" dirty="0" smtClean="0"/>
              <a:t>описание по памяти любого предмета, а затем передает фишку тому, кто будет</a:t>
            </a:r>
          </a:p>
          <a:p>
            <a:pPr>
              <a:buNone/>
            </a:pPr>
            <a:r>
              <a:rPr lang="ru-RU" sz="1600" dirty="0" smtClean="0"/>
              <a:t>отгадывать. Отгадав, ребенок описывает свой предмет, передает предмет</a:t>
            </a:r>
          </a:p>
          <a:p>
            <a:pPr>
              <a:buNone/>
            </a:pPr>
            <a:r>
              <a:rPr lang="ru-RU" sz="1600" dirty="0" smtClean="0"/>
              <a:t>следующему и т. д.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«Что это такое?»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Развивать логическое мышление, память, смекалку.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Воспитатель загадывает предмет живой или неживой природы и</a:t>
            </a:r>
          </a:p>
          <a:p>
            <a:pPr>
              <a:buNone/>
            </a:pPr>
            <a:r>
              <a:rPr lang="ru-RU" sz="1600" dirty="0" smtClean="0"/>
              <a:t>начинает перечислять его признаки, а дети продолжают. Например: Яйцо –</a:t>
            </a:r>
          </a:p>
          <a:p>
            <a:pPr>
              <a:buNone/>
            </a:pPr>
            <a:r>
              <a:rPr lang="ru-RU" sz="1600" dirty="0" smtClean="0"/>
              <a:t>овальное, белое, крупное, сверху твердое, питательное, можно встретить в</a:t>
            </a:r>
          </a:p>
          <a:p>
            <a:pPr>
              <a:buNone/>
            </a:pPr>
            <a:r>
              <a:rPr lang="ru-RU" sz="1600" dirty="0" smtClean="0"/>
              <a:t>магазине, съедобное, из него вылупляются птенцы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1"/>
            <a:ext cx="7200800" cy="593752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«Когда это бывает?»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Уточнить и углубить знания о временах года.</a:t>
            </a:r>
          </a:p>
          <a:p>
            <a:pPr>
              <a:buNone/>
            </a:pPr>
            <a:r>
              <a:rPr lang="ru-RU" sz="2000" b="1" dirty="0" smtClean="0"/>
              <a:t>Ход: </a:t>
            </a:r>
            <a:r>
              <a:rPr lang="ru-RU" sz="2000" dirty="0" smtClean="0"/>
              <a:t>Воспитатель называет времена года и отдает</a:t>
            </a:r>
          </a:p>
          <a:p>
            <a:pPr>
              <a:buNone/>
            </a:pPr>
            <a:r>
              <a:rPr lang="ru-RU" sz="2000" dirty="0" smtClean="0"/>
              <a:t>фишку ребенку. Ребенок называет, что бывает в это время,</a:t>
            </a:r>
          </a:p>
          <a:p>
            <a:pPr>
              <a:buNone/>
            </a:pPr>
            <a:r>
              <a:rPr lang="ru-RU" sz="2000" dirty="0" smtClean="0"/>
              <a:t>и передает фишку другому. Тот добавляет новое</a:t>
            </a:r>
          </a:p>
          <a:p>
            <a:pPr>
              <a:buNone/>
            </a:pPr>
            <a:r>
              <a:rPr lang="ru-RU" sz="2000" dirty="0" smtClean="0"/>
              <a:t>определение и передает фишку третьему.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«Скажи, что ты слышишь»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Учить употреблять в ответах полные предложения;</a:t>
            </a:r>
          </a:p>
          <a:p>
            <a:pPr>
              <a:buNone/>
            </a:pPr>
            <a:r>
              <a:rPr lang="ru-RU" sz="2000" dirty="0" smtClean="0"/>
              <a:t>развивать фразовую речь.</a:t>
            </a:r>
          </a:p>
          <a:p>
            <a:pPr>
              <a:buNone/>
            </a:pPr>
            <a:r>
              <a:rPr lang="ru-RU" sz="2000" b="1" dirty="0" smtClean="0"/>
              <a:t>Ход: </a:t>
            </a:r>
            <a:r>
              <a:rPr lang="ru-RU" sz="2000" dirty="0" smtClean="0"/>
              <a:t>Воспитатель предлагает детям закрыть глаза,</a:t>
            </a:r>
          </a:p>
          <a:p>
            <a:pPr>
              <a:buNone/>
            </a:pPr>
            <a:r>
              <a:rPr lang="ru-RU" sz="2000" dirty="0" smtClean="0"/>
              <a:t>внимательно послушать и определить, какие звуки они</a:t>
            </a:r>
          </a:p>
          <a:p>
            <a:pPr>
              <a:buNone/>
            </a:pPr>
            <a:r>
              <a:rPr lang="ru-RU" sz="2000" dirty="0" smtClean="0"/>
              <a:t>услышали (шум дождя, сигналы машины, шорох </a:t>
            </a:r>
          </a:p>
          <a:p>
            <a:pPr>
              <a:buNone/>
            </a:pPr>
            <a:r>
              <a:rPr lang="ru-RU" sz="2000" dirty="0" smtClean="0"/>
              <a:t>падающего листа, разговор прохожих и т. д.). Дети должны</a:t>
            </a:r>
          </a:p>
          <a:p>
            <a:pPr>
              <a:buNone/>
            </a:pPr>
            <a:r>
              <a:rPr lang="ru-RU" sz="2000" dirty="0" smtClean="0"/>
              <a:t>ответить полным предложением. Выигрывает тот, кто</a:t>
            </a:r>
          </a:p>
          <a:p>
            <a:pPr>
              <a:buNone/>
            </a:pPr>
            <a:r>
              <a:rPr lang="ru-RU" sz="2000" dirty="0" smtClean="0"/>
              <a:t>больше назовет услышанных звуков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560840" cy="633670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«Художники»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Развитие ориентировки в пространстве.                                                       </a:t>
            </a:r>
          </a:p>
          <a:p>
            <a:pPr>
              <a:buNone/>
            </a:pPr>
            <a:r>
              <a:rPr lang="ru-RU" sz="1600" b="1" dirty="0" smtClean="0"/>
              <a:t>Ход</a:t>
            </a:r>
            <a:r>
              <a:rPr lang="ru-RU" sz="1600" dirty="0" smtClean="0"/>
              <a:t>: Ведущий предлагает детям нарисовать картину. Все вместе</a:t>
            </a:r>
          </a:p>
          <a:p>
            <a:pPr>
              <a:buNone/>
            </a:pPr>
            <a:r>
              <a:rPr lang="ru-RU" sz="1600" dirty="0" smtClean="0"/>
              <a:t>продумывают ее сюжет: город, комната, зоопарк и т. п. Затем каждый</a:t>
            </a:r>
          </a:p>
          <a:p>
            <a:pPr>
              <a:buNone/>
            </a:pPr>
            <a:r>
              <a:rPr lang="ru-RU" sz="1600" dirty="0" smtClean="0"/>
              <a:t>рассказывает о задуманном элементе картины, поясняет, где он должен</a:t>
            </a:r>
          </a:p>
          <a:p>
            <a:pPr>
              <a:buNone/>
            </a:pPr>
            <a:r>
              <a:rPr lang="ru-RU" sz="1600" dirty="0" smtClean="0"/>
              <a:t>находиться относительно других предметов. Воспитатель заполняет картину</a:t>
            </a:r>
          </a:p>
          <a:p>
            <a:pPr>
              <a:buNone/>
            </a:pPr>
            <a:r>
              <a:rPr lang="ru-RU" sz="1600" dirty="0" smtClean="0"/>
              <a:t>предлагаемыми детьми элементами, рисуя ее мелом на доске или</a:t>
            </a:r>
          </a:p>
          <a:p>
            <a:pPr>
              <a:buNone/>
            </a:pPr>
            <a:r>
              <a:rPr lang="ru-RU" sz="1600" dirty="0" smtClean="0"/>
              <a:t>фломастером на большом листе бумаги. В центре можно нарисовать избушку</a:t>
            </a:r>
          </a:p>
          <a:p>
            <a:pPr>
              <a:buNone/>
            </a:pPr>
            <a:r>
              <a:rPr lang="ru-RU" sz="1600" dirty="0" smtClean="0"/>
              <a:t>(изображение должно быть простым и узнаваемым) вверху, на крыше дома –</a:t>
            </a:r>
          </a:p>
          <a:p>
            <a:pPr>
              <a:buNone/>
            </a:pPr>
            <a:r>
              <a:rPr lang="ru-RU" sz="1600" dirty="0" smtClean="0"/>
              <a:t>трубу. Из трубы вверх идет дым. Внизу перед избушкой сидит кот. В задании</a:t>
            </a:r>
          </a:p>
          <a:p>
            <a:pPr>
              <a:buNone/>
            </a:pPr>
            <a:r>
              <a:rPr lang="ru-RU" sz="1600" dirty="0" smtClean="0"/>
              <a:t>должны быть использованы слова: вверху, внизу, слева, справа, от, за, перед,</a:t>
            </a:r>
          </a:p>
          <a:p>
            <a:pPr>
              <a:buNone/>
            </a:pPr>
            <a:r>
              <a:rPr lang="ru-RU" sz="1600" dirty="0" smtClean="0"/>
              <a:t>между, около, рядом и т. д.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«Матрешки»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Упражнять в порядковом счете; развивать внимание, память.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Выбирается водящий. Дети повязывают цветные косынки и становятся в</a:t>
            </a:r>
          </a:p>
          <a:p>
            <a:pPr>
              <a:buNone/>
            </a:pPr>
            <a:r>
              <a:rPr lang="ru-RU" sz="1600" dirty="0" smtClean="0"/>
              <a:t>ряд — это матрешки. Они пересчитываются вслух по порядку: первая, вторая,</a:t>
            </a:r>
          </a:p>
          <a:p>
            <a:pPr>
              <a:buNone/>
            </a:pPr>
            <a:r>
              <a:rPr lang="ru-RU" sz="1600" dirty="0" smtClean="0"/>
              <a:t>третья и т. д. Водящий запоминает, на котором месте стоят все матрешки и</a:t>
            </a:r>
          </a:p>
          <a:p>
            <a:pPr>
              <a:buNone/>
            </a:pPr>
            <a:r>
              <a:rPr lang="ru-RU" sz="1600" dirty="0" smtClean="0"/>
              <a:t>выходит за дверь. В это время две матрешки меняются местами. Водящий</a:t>
            </a:r>
          </a:p>
          <a:p>
            <a:pPr>
              <a:buNone/>
            </a:pPr>
            <a:r>
              <a:rPr lang="ru-RU" sz="1600" dirty="0" smtClean="0"/>
              <a:t>входит и говорит, что изменилось, например: «Красная матрешка была пятой,</a:t>
            </a:r>
          </a:p>
          <a:p>
            <a:pPr>
              <a:buNone/>
            </a:pPr>
            <a:r>
              <a:rPr lang="ru-RU" sz="1600" dirty="0" smtClean="0"/>
              <a:t>а стала второй, а вторая стала пятой» Иногда матрешки остаются на местах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6768752" cy="626469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«12 месяцев»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Закрепить понятие о месяцах.</a:t>
            </a:r>
          </a:p>
          <a:p>
            <a:pPr>
              <a:buNone/>
            </a:pPr>
            <a:r>
              <a:rPr lang="ru-RU" sz="1800" b="1" dirty="0" smtClean="0"/>
              <a:t>Ход:</a:t>
            </a:r>
            <a:r>
              <a:rPr lang="ru-RU" sz="1800" dirty="0" smtClean="0"/>
              <a:t> Воспитатель раскладывает карточки с изображением</a:t>
            </a:r>
          </a:p>
          <a:p>
            <a:pPr>
              <a:buNone/>
            </a:pPr>
            <a:r>
              <a:rPr lang="ru-RU" sz="1800" dirty="0" smtClean="0"/>
              <a:t>предметов от 1 до 12 вниз и перемешивает их. Играющие</a:t>
            </a:r>
          </a:p>
          <a:p>
            <a:pPr>
              <a:buNone/>
            </a:pPr>
            <a:r>
              <a:rPr lang="ru-RU" sz="1800" dirty="0" smtClean="0"/>
              <a:t>выбирают любую карточку и выстраиваются по порядку в</a:t>
            </a:r>
          </a:p>
          <a:p>
            <a:pPr>
              <a:buNone/>
            </a:pPr>
            <a:r>
              <a:rPr lang="ru-RU" sz="1800" dirty="0" smtClean="0"/>
              <a:t>соответствии с числом, указанным на карточке. Они</a:t>
            </a:r>
          </a:p>
          <a:p>
            <a:pPr>
              <a:buNone/>
            </a:pPr>
            <a:r>
              <a:rPr lang="ru-RU" sz="1800" dirty="0" smtClean="0"/>
              <a:t>превратились в «12 месяцев» Каждый «месяц» вспоминает,</a:t>
            </a:r>
          </a:p>
          <a:p>
            <a:pPr>
              <a:buNone/>
            </a:pPr>
            <a:r>
              <a:rPr lang="ru-RU" sz="1800" dirty="0" smtClean="0"/>
              <a:t>что он может рассказать о себе. Ведущий задает вопросы:</a:t>
            </a:r>
          </a:p>
          <a:p>
            <a:pPr>
              <a:buNone/>
            </a:pPr>
            <a:r>
              <a:rPr lang="ru-RU" sz="1800" dirty="0" smtClean="0"/>
              <a:t>«Пятый месяц, как тебя зовут?» Так зовут второй месяц?»</a:t>
            </a:r>
          </a:p>
          <a:p>
            <a:pPr>
              <a:buNone/>
            </a:pPr>
            <a:r>
              <a:rPr lang="ru-RU" sz="1800" dirty="0" smtClean="0"/>
              <a:t>Затем задания усложняются: «Январь, придумай загадку о</a:t>
            </a:r>
          </a:p>
          <a:p>
            <a:pPr>
              <a:buNone/>
            </a:pPr>
            <a:r>
              <a:rPr lang="ru-RU" sz="1800" dirty="0" smtClean="0"/>
              <a:t>своем месяце. Октябрь вспомни пословицу о своем времени</a:t>
            </a:r>
          </a:p>
          <a:p>
            <a:pPr>
              <a:buNone/>
            </a:pPr>
            <a:r>
              <a:rPr lang="ru-RU" sz="1800" dirty="0" smtClean="0"/>
              <a:t>года. Март, ты какой по счету в году? Сентябрь, назови</a:t>
            </a:r>
          </a:p>
          <a:p>
            <a:pPr>
              <a:buNone/>
            </a:pPr>
            <a:r>
              <a:rPr lang="ru-RU" sz="1800" dirty="0" smtClean="0"/>
              <a:t>сказку, где встречается твое время года. Апрель, в каких</a:t>
            </a:r>
          </a:p>
          <a:p>
            <a:pPr>
              <a:buNone/>
            </a:pPr>
            <a:r>
              <a:rPr lang="ru-RU" sz="1800" dirty="0" smtClean="0"/>
              <a:t>сказках встречается твое время года?»</a:t>
            </a:r>
          </a:p>
          <a:p>
            <a:pPr>
              <a:buNone/>
            </a:pPr>
            <a:r>
              <a:rPr lang="ru-RU" sz="1800" dirty="0" smtClean="0"/>
              <a:t>Далее игру можно усложнить. Для этого используется набор</a:t>
            </a:r>
          </a:p>
          <a:p>
            <a:pPr>
              <a:buNone/>
            </a:pPr>
            <a:r>
              <a:rPr lang="ru-RU" sz="1800" dirty="0" smtClean="0"/>
              <a:t>картинок с изображением времен года и ярко выраженных</a:t>
            </a:r>
          </a:p>
          <a:p>
            <a:pPr>
              <a:buNone/>
            </a:pPr>
            <a:r>
              <a:rPr lang="ru-RU" sz="1800" dirty="0" smtClean="0"/>
              <a:t>сезонных явлений. Играющие рассматривают картинки и</a:t>
            </a:r>
          </a:p>
          <a:p>
            <a:pPr>
              <a:buNone/>
            </a:pPr>
            <a:r>
              <a:rPr lang="ru-RU" sz="1800" dirty="0" smtClean="0"/>
              <a:t>выбирают те, которые соответствуют его месяцу или времени</a:t>
            </a:r>
          </a:p>
          <a:p>
            <a:pPr>
              <a:buNone/>
            </a:pPr>
            <a:r>
              <a:rPr lang="ru-RU" sz="1800" dirty="0" smtClean="0"/>
              <a:t>года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7"/>
            <a:ext cx="7344816" cy="579350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 </a:t>
            </a:r>
            <a:r>
              <a:rPr lang="ru-RU" sz="1800" b="1" dirty="0" smtClean="0"/>
              <a:t>«Встань на свое место»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Упражнять в порядковом счете, в счете по осязанию.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Играющие становятся в ряд, руки за спиной, перед ними</a:t>
            </a:r>
          </a:p>
          <a:p>
            <a:pPr>
              <a:buNone/>
            </a:pPr>
            <a:r>
              <a:rPr lang="ru-RU" sz="1800" dirty="0" smtClean="0"/>
              <a:t>10 стульев. Воспитатель раздает всем карточки из картона с</a:t>
            </a:r>
          </a:p>
          <a:p>
            <a:pPr>
              <a:buNone/>
            </a:pPr>
            <a:r>
              <a:rPr lang="ru-RU" sz="1800" dirty="0" smtClean="0"/>
              <a:t>нашитыми на них в ряд пуговицами от 2 до 10 Дети пересчитывают</a:t>
            </a:r>
          </a:p>
          <a:p>
            <a:pPr>
              <a:buNone/>
            </a:pPr>
            <a:r>
              <a:rPr lang="ru-RU" sz="1800" dirty="0" smtClean="0"/>
              <a:t>пуговицы, запоминают их число. По сигналу: «Числа встаньте по</a:t>
            </a:r>
          </a:p>
          <a:p>
            <a:pPr>
              <a:buNone/>
            </a:pPr>
            <a:r>
              <a:rPr lang="ru-RU" sz="1800" dirty="0" smtClean="0"/>
              <a:t>порядку», каждый из играющих становится за стульчиком,</a:t>
            </a:r>
          </a:p>
          <a:p>
            <a:pPr>
              <a:buNone/>
            </a:pPr>
            <a:r>
              <a:rPr lang="ru-RU" sz="1800" dirty="0" smtClean="0"/>
              <a:t>порядковый номер которого соответствует числу пуговиц на его</a:t>
            </a:r>
          </a:p>
          <a:p>
            <a:pPr>
              <a:buNone/>
            </a:pPr>
            <a:r>
              <a:rPr lang="ru-RU" sz="1800" dirty="0" smtClean="0"/>
              <a:t>карточке.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«Расскажи про свой узор»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Учить овладевать пространственными представлениями.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У каждого ребенка картинка (коврик) с узором. Дети</a:t>
            </a:r>
          </a:p>
          <a:p>
            <a:pPr>
              <a:buNone/>
            </a:pPr>
            <a:r>
              <a:rPr lang="ru-RU" sz="1800" dirty="0" smtClean="0"/>
              <a:t>должны рассказать, как располагаются элементы узора: в правом</a:t>
            </a:r>
          </a:p>
          <a:p>
            <a:pPr>
              <a:buNone/>
            </a:pPr>
            <a:r>
              <a:rPr lang="ru-RU" sz="1800" dirty="0" smtClean="0"/>
              <a:t>верхнем углу круг, в левом верхнем углу - квадрат, в левом нижнем</a:t>
            </a:r>
          </a:p>
          <a:p>
            <a:pPr>
              <a:buNone/>
            </a:pPr>
            <a:r>
              <a:rPr lang="ru-RU" sz="1800" dirty="0" smtClean="0"/>
              <a:t>углу - овал, в правом нижнем углу - прямоугольник, в середине </a:t>
            </a:r>
          </a:p>
          <a:p>
            <a:pPr>
              <a:buNone/>
            </a:pPr>
            <a:r>
              <a:rPr lang="ru-RU" sz="1800" dirty="0" smtClean="0"/>
              <a:t>треугольник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619268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«Живые числа»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 </a:t>
            </a:r>
            <a:r>
              <a:rPr lang="ru-RU" sz="1800" dirty="0" smtClean="0"/>
              <a:t>Упражнять в прямом и обратном счете в пределах 10.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Дети получают карточки с нарисованными на них</a:t>
            </a:r>
          </a:p>
          <a:p>
            <a:pPr>
              <a:buNone/>
            </a:pPr>
            <a:r>
              <a:rPr lang="ru-RU" sz="1800" dirty="0" smtClean="0"/>
              <a:t>кружочками от 1 до 10. Выбирается водящий. Дети ходят по комнате.</a:t>
            </a:r>
          </a:p>
          <a:p>
            <a:pPr>
              <a:buNone/>
            </a:pPr>
            <a:r>
              <a:rPr lang="ru-RU" sz="1800" dirty="0" smtClean="0"/>
              <a:t>По сигналу водящего: «Числа! Встаньте по порядку!»- они строятся</a:t>
            </a:r>
          </a:p>
          <a:p>
            <a:pPr>
              <a:buNone/>
            </a:pPr>
            <a:r>
              <a:rPr lang="ru-RU" sz="1800" dirty="0" smtClean="0"/>
              <a:t>шеренгу и называют свое число» Водящий проверяет, все ли встали</a:t>
            </a:r>
          </a:p>
          <a:p>
            <a:pPr>
              <a:buNone/>
            </a:pPr>
            <a:r>
              <a:rPr lang="ru-RU" sz="1800" dirty="0" smtClean="0"/>
              <a:t>на свои места. Затем дети меняются карточками. Игра </a:t>
            </a:r>
          </a:p>
          <a:p>
            <a:pPr>
              <a:buNone/>
            </a:pPr>
            <a:r>
              <a:rPr lang="ru-RU" sz="1800" dirty="0" smtClean="0"/>
              <a:t>продолжается.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«Назови пропущенное слово»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Закрепить знания о днях недели.</a:t>
            </a:r>
          </a:p>
          <a:p>
            <a:pPr>
              <a:buNone/>
            </a:pPr>
            <a:r>
              <a:rPr lang="ru-RU" sz="1800" b="1" dirty="0" smtClean="0"/>
              <a:t>Ход:</a:t>
            </a:r>
            <a:r>
              <a:rPr lang="ru-RU" sz="1800" dirty="0" smtClean="0"/>
              <a:t> Ведущий начинает сразу и бросает мяч одному из играющих:</a:t>
            </a:r>
          </a:p>
          <a:p>
            <a:pPr>
              <a:buNone/>
            </a:pPr>
            <a:r>
              <a:rPr lang="ru-RU" sz="1800" dirty="0" smtClean="0"/>
              <a:t>- Солнышко светит днем, а луна . . .</a:t>
            </a:r>
          </a:p>
          <a:p>
            <a:pPr>
              <a:buNone/>
            </a:pPr>
            <a:r>
              <a:rPr lang="ru-RU" sz="1800" dirty="0" smtClean="0"/>
              <a:t> - Утром я пришла в детский сад, а вернулась домой . . .</a:t>
            </a:r>
          </a:p>
          <a:p>
            <a:pPr>
              <a:buNone/>
            </a:pPr>
            <a:r>
              <a:rPr lang="ru-RU" sz="1800" dirty="0" smtClean="0"/>
              <a:t>- Если вчера была пятница, то сегодня . . .</a:t>
            </a:r>
          </a:p>
          <a:p>
            <a:pPr>
              <a:buNone/>
            </a:pPr>
            <a:r>
              <a:rPr lang="ru-RU" sz="1800" dirty="0" smtClean="0"/>
              <a:t>- Если за понедельником был вторник, то за четвергом . . .</a:t>
            </a:r>
          </a:p>
          <a:p>
            <a:pPr>
              <a:buNone/>
            </a:pPr>
            <a:r>
              <a:rPr lang="ru-RU" sz="1800" dirty="0" smtClean="0"/>
              <a:t>Аналогично можно проводить игру о временах года, месяцах.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75923" cy="29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852516" cy="28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3828363" cy="287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04362" cy="285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755909" cy="28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469375" cy="29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9628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128792" cy="59766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Закончи слово»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Развивать умение детей делить слова на слоги.</a:t>
            </a:r>
          </a:p>
          <a:p>
            <a:pPr>
              <a:buNone/>
            </a:pPr>
            <a:r>
              <a:rPr lang="ru-RU" sz="2000" b="1" dirty="0" smtClean="0"/>
              <a:t>Ход:</a:t>
            </a:r>
            <a:r>
              <a:rPr lang="ru-RU" sz="2000" dirty="0" smtClean="0"/>
              <a:t> Дети стоят в кругу. Педагог с мячом в центре:</a:t>
            </a:r>
          </a:p>
          <a:p>
            <a:pPr>
              <a:buNone/>
            </a:pPr>
            <a:r>
              <a:rPr lang="ru-RU" sz="2000" dirty="0" smtClean="0"/>
              <a:t>«Дети, сейчас вы будете заканчивать начатое мною слово.</a:t>
            </a:r>
          </a:p>
          <a:p>
            <a:pPr>
              <a:buNone/>
            </a:pPr>
            <a:r>
              <a:rPr lang="ru-RU" sz="2000" dirty="0" smtClean="0"/>
              <a:t>Я брошу мяч любому из вас и назову начало слова, а вы</a:t>
            </a:r>
          </a:p>
          <a:p>
            <a:pPr>
              <a:buNone/>
            </a:pPr>
            <a:r>
              <a:rPr lang="ru-RU" sz="2000" dirty="0" smtClean="0"/>
              <a:t>должны бросить мне мяч обратно и сказать его конец (кош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ка</a:t>
            </a:r>
            <a:r>
              <a:rPr lang="ru-RU" sz="2000" dirty="0" smtClean="0"/>
              <a:t>, </a:t>
            </a:r>
            <a:r>
              <a:rPr lang="ru-RU" sz="2000" dirty="0" err="1" smtClean="0"/>
              <a:t>гла</a:t>
            </a:r>
            <a:r>
              <a:rPr lang="ru-RU" sz="2000" dirty="0" smtClean="0"/>
              <a:t> – за).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«Сплетем венок из предложений»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Упражнять детей в составлении предложений,</a:t>
            </a:r>
          </a:p>
          <a:p>
            <a:pPr>
              <a:buNone/>
            </a:pPr>
            <a:r>
              <a:rPr lang="ru-RU" sz="2000" dirty="0" smtClean="0"/>
              <a:t>объединенных тематически, воспитывать речевое</a:t>
            </a:r>
          </a:p>
          <a:p>
            <a:pPr>
              <a:buNone/>
            </a:pPr>
            <a:r>
              <a:rPr lang="ru-RU" sz="2000" dirty="0" smtClean="0"/>
              <a:t>внимание.</a:t>
            </a:r>
          </a:p>
          <a:p>
            <a:pPr>
              <a:buNone/>
            </a:pPr>
            <a:r>
              <a:rPr lang="ru-RU" sz="2000" b="1" dirty="0" smtClean="0"/>
              <a:t>Ход:</a:t>
            </a:r>
            <a:r>
              <a:rPr lang="ru-RU" sz="2000" dirty="0" smtClean="0"/>
              <a:t> Воспитатель произносит предложение. Дети</a:t>
            </a:r>
          </a:p>
          <a:p>
            <a:pPr>
              <a:buNone/>
            </a:pPr>
            <a:r>
              <a:rPr lang="ru-RU" sz="2000" dirty="0" smtClean="0"/>
              <a:t>называют последнее слово и с ним же придумывают новое</a:t>
            </a:r>
          </a:p>
          <a:p>
            <a:pPr>
              <a:buNone/>
            </a:pPr>
            <a:r>
              <a:rPr lang="ru-RU" sz="2000" dirty="0" smtClean="0"/>
              <a:t>предложение.</a:t>
            </a:r>
          </a:p>
          <a:p>
            <a:pPr>
              <a:buNone/>
            </a:pPr>
            <a:r>
              <a:rPr lang="ru-RU" sz="2000" dirty="0" smtClean="0"/>
              <a:t>Например: Сережа читает книгу. Книга лежит на столе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427168" cy="62646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«Назови слова, в которых второй звук гласный (согласный)».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Закреплять навыки звукового анализа слова, упражнять в различении</a:t>
            </a:r>
          </a:p>
          <a:p>
            <a:pPr>
              <a:buNone/>
            </a:pPr>
            <a:r>
              <a:rPr lang="ru-RU" sz="1600" dirty="0" smtClean="0"/>
              <a:t>гласных и согласных звуков, активизировать словарь.</a:t>
            </a:r>
          </a:p>
          <a:p>
            <a:pPr>
              <a:buNone/>
            </a:pPr>
            <a:r>
              <a:rPr lang="ru-RU" sz="1600" b="1" dirty="0" smtClean="0"/>
              <a:t>Ход:</a:t>
            </a:r>
            <a:r>
              <a:rPr lang="ru-RU" sz="1600" dirty="0" smtClean="0"/>
              <a:t> Педагог предлагает детям вспомнить слова, у которых второй звук</a:t>
            </a:r>
          </a:p>
          <a:p>
            <a:pPr>
              <a:buNone/>
            </a:pPr>
            <a:r>
              <a:rPr lang="ru-RU" sz="1600" dirty="0" smtClean="0"/>
              <a:t>гласный или согласный. Дети соревнуются командами. Выигрывает та</a:t>
            </a:r>
          </a:p>
          <a:p>
            <a:pPr>
              <a:buNone/>
            </a:pPr>
            <a:r>
              <a:rPr lang="ru-RU" sz="1600" dirty="0" smtClean="0"/>
              <a:t>команда, которая больше придумала слов.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«Подскажи словечко»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Развитие мышления, быстроты реакции.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Педагог, бросая мяч поочерёдно каждому ребёнку, спрашивает:</a:t>
            </a:r>
          </a:p>
          <a:p>
            <a:pPr>
              <a:buNone/>
            </a:pPr>
            <a:r>
              <a:rPr lang="ru-RU" sz="1600" dirty="0" smtClean="0"/>
              <a:t>– Ворона каркает, а сорока?</a:t>
            </a:r>
          </a:p>
          <a:p>
            <a:pPr>
              <a:buNone/>
            </a:pPr>
            <a:r>
              <a:rPr lang="ru-RU" sz="1600" dirty="0" smtClean="0"/>
              <a:t>Ребёнок, возвращая мяч, должен ответить:</a:t>
            </a:r>
          </a:p>
          <a:p>
            <a:pPr>
              <a:buNone/>
            </a:pPr>
            <a:r>
              <a:rPr lang="ru-RU" sz="1600" dirty="0" smtClean="0"/>
              <a:t>– Сорока стрекочет.</a:t>
            </a:r>
          </a:p>
          <a:p>
            <a:pPr>
              <a:buNone/>
            </a:pPr>
            <a:r>
              <a:rPr lang="ru-RU" sz="1600" dirty="0" smtClean="0"/>
              <a:t>Примеры вопросов:</a:t>
            </a:r>
          </a:p>
          <a:p>
            <a:pPr>
              <a:buNone/>
            </a:pPr>
            <a:r>
              <a:rPr lang="ru-RU" sz="1600" dirty="0" smtClean="0"/>
              <a:t>– Сова летает, а кролик?</a:t>
            </a:r>
          </a:p>
          <a:p>
            <a:pPr>
              <a:buNone/>
            </a:pPr>
            <a:r>
              <a:rPr lang="ru-RU" sz="1600" dirty="0" smtClean="0"/>
              <a:t>– Корова ест сено, а лиса?</a:t>
            </a:r>
          </a:p>
          <a:p>
            <a:pPr>
              <a:buNone/>
            </a:pPr>
            <a:r>
              <a:rPr lang="ru-RU" sz="1600" dirty="0" smtClean="0"/>
              <a:t>– Крот роет норки, а сорока?</a:t>
            </a:r>
          </a:p>
          <a:p>
            <a:pPr>
              <a:buNone/>
            </a:pPr>
            <a:r>
              <a:rPr lang="ru-RU" sz="1600" dirty="0" smtClean="0"/>
              <a:t>– Петух кукарекает, а курица?</a:t>
            </a:r>
          </a:p>
          <a:p>
            <a:pPr>
              <a:buNone/>
            </a:pPr>
            <a:r>
              <a:rPr lang="ru-RU" sz="1600" dirty="0" smtClean="0"/>
              <a:t>– Лягушка квакает, а лошадь?</a:t>
            </a:r>
          </a:p>
          <a:p>
            <a:pPr>
              <a:buNone/>
            </a:pPr>
            <a:r>
              <a:rPr lang="ru-RU" sz="1600" dirty="0" smtClean="0"/>
              <a:t>– У коровы телёнок, а у овцы?</a:t>
            </a:r>
          </a:p>
          <a:p>
            <a:pPr>
              <a:buNone/>
            </a:pPr>
            <a:r>
              <a:rPr lang="ru-RU" sz="1600" dirty="0" smtClean="0"/>
              <a:t>– У медвежонка мама медведица, а у бельчонка?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8640"/>
            <a:ext cx="7427168" cy="6453336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«Горячий – холодный»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  <a:r>
              <a:rPr lang="ru-RU" sz="1600" b="1" dirty="0" smtClean="0"/>
              <a:t>Цель:</a:t>
            </a:r>
            <a:r>
              <a:rPr lang="ru-RU" sz="1600" dirty="0" smtClean="0"/>
              <a:t> Закрепление в представлении и словаре ребёнка противоположных</a:t>
            </a:r>
          </a:p>
          <a:p>
            <a:pPr>
              <a:buNone/>
            </a:pPr>
            <a:r>
              <a:rPr lang="ru-RU" sz="1600" dirty="0" smtClean="0"/>
              <a:t>признаков предметов или слов-антонимов.</a:t>
            </a:r>
          </a:p>
          <a:p>
            <a:pPr>
              <a:buNone/>
            </a:pPr>
            <a:r>
              <a:rPr lang="ru-RU" sz="1600" b="1" dirty="0" smtClean="0"/>
              <a:t>Ход: </a:t>
            </a:r>
            <a:r>
              <a:rPr lang="ru-RU" sz="1600" dirty="0" smtClean="0"/>
              <a:t>Педагог, бросая мяч ребёнку, произносит одно прилагательное, а</a:t>
            </a:r>
          </a:p>
          <a:p>
            <a:pPr>
              <a:buNone/>
            </a:pPr>
            <a:r>
              <a:rPr lang="ru-RU" sz="1600" dirty="0" smtClean="0"/>
              <a:t>ребёнок, возвращая мяч, называет другое – с противоположным значением.</a:t>
            </a:r>
          </a:p>
          <a:p>
            <a:pPr>
              <a:buNone/>
            </a:pPr>
            <a:r>
              <a:rPr lang="ru-RU" sz="1600" dirty="0" smtClean="0"/>
              <a:t>педагог: - Дети:</a:t>
            </a:r>
          </a:p>
          <a:p>
            <a:pPr>
              <a:buNone/>
            </a:pPr>
            <a:r>
              <a:rPr lang="ru-RU" sz="1400" dirty="0" smtClean="0"/>
              <a:t>Горячий - холодный</a:t>
            </a:r>
          </a:p>
          <a:p>
            <a:pPr>
              <a:buNone/>
            </a:pPr>
            <a:r>
              <a:rPr lang="ru-RU" sz="1400" dirty="0" smtClean="0"/>
              <a:t>Хороший - плохой</a:t>
            </a:r>
          </a:p>
          <a:p>
            <a:pPr>
              <a:buNone/>
            </a:pPr>
            <a:r>
              <a:rPr lang="ru-RU" sz="1400" dirty="0" smtClean="0"/>
              <a:t>Умный - глупый</a:t>
            </a:r>
          </a:p>
          <a:p>
            <a:pPr>
              <a:buNone/>
            </a:pPr>
            <a:r>
              <a:rPr lang="ru-RU" sz="1400" dirty="0" smtClean="0"/>
              <a:t>Весёлый - грустный</a:t>
            </a:r>
          </a:p>
          <a:p>
            <a:pPr>
              <a:buNone/>
            </a:pPr>
            <a:r>
              <a:rPr lang="ru-RU" sz="1400" dirty="0" smtClean="0"/>
              <a:t>Острый - тупой</a:t>
            </a:r>
          </a:p>
          <a:p>
            <a:pPr>
              <a:buNone/>
            </a:pPr>
            <a:r>
              <a:rPr lang="ru-RU" sz="1400" dirty="0" smtClean="0"/>
              <a:t>Гладкий – шероховатый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«Кто может совершать эти действия?»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Активизация глагольного словаря детей, развитие воображения,</a:t>
            </a:r>
          </a:p>
          <a:p>
            <a:pPr>
              <a:buNone/>
            </a:pPr>
            <a:r>
              <a:rPr lang="ru-RU" sz="1600" dirty="0" smtClean="0"/>
              <a:t>памяти, ловкости.</a:t>
            </a:r>
          </a:p>
          <a:p>
            <a:pPr>
              <a:buNone/>
            </a:pPr>
            <a:r>
              <a:rPr lang="ru-RU" sz="1600" b="1" dirty="0" smtClean="0"/>
              <a:t>Ход:</a:t>
            </a:r>
            <a:r>
              <a:rPr lang="ru-RU" sz="1600" dirty="0" smtClean="0"/>
              <a:t> Педагог, бросая мяч ребёнку, называет глагол, а ребёнок, возвращая</a:t>
            </a:r>
          </a:p>
          <a:p>
            <a:pPr>
              <a:buNone/>
            </a:pPr>
            <a:r>
              <a:rPr lang="ru-RU" sz="1600" dirty="0" smtClean="0"/>
              <a:t>мяч, называет существительное, подходящее к названному глаголу.</a:t>
            </a:r>
          </a:p>
          <a:p>
            <a:pPr>
              <a:buNone/>
            </a:pPr>
            <a:r>
              <a:rPr lang="ru-RU" sz="1600" dirty="0" smtClean="0"/>
              <a:t>Педагог: - Дети:</a:t>
            </a:r>
          </a:p>
          <a:p>
            <a:pPr>
              <a:buNone/>
            </a:pPr>
            <a:r>
              <a:rPr lang="ru-RU" sz="1400" dirty="0" smtClean="0"/>
              <a:t>Идёт - человек, животное, поезд, пароход, дождь…</a:t>
            </a:r>
          </a:p>
          <a:p>
            <a:pPr>
              <a:buNone/>
            </a:pPr>
            <a:r>
              <a:rPr lang="ru-RU" sz="1400" dirty="0" smtClean="0"/>
              <a:t>Бежит - ручей, время, животное, человек, дорога…</a:t>
            </a:r>
          </a:p>
          <a:p>
            <a:pPr>
              <a:buNone/>
            </a:pPr>
            <a:r>
              <a:rPr lang="ru-RU" sz="1400" dirty="0" smtClean="0"/>
              <a:t>Летит - птица, бабочка, стрекоза, муха, жук, самолёт…</a:t>
            </a:r>
          </a:p>
          <a:p>
            <a:pPr>
              <a:buNone/>
            </a:pPr>
            <a:r>
              <a:rPr lang="ru-RU" sz="1400" dirty="0" smtClean="0"/>
              <a:t>Плывёт - рыба, кит, дельфин, лодка, корабль, человек…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344816" cy="648072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«Из чего сделано?»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  <a:r>
              <a:rPr lang="ru-RU" sz="1400" b="1" dirty="0" smtClean="0"/>
              <a:t>Цель:</a:t>
            </a:r>
            <a:r>
              <a:rPr lang="ru-RU" sz="1400" dirty="0" smtClean="0"/>
              <a:t> Закрепление в речи детей употребления относительных прилагательных и</a:t>
            </a:r>
          </a:p>
          <a:p>
            <a:pPr>
              <a:buNone/>
            </a:pPr>
            <a:r>
              <a:rPr lang="ru-RU" sz="1400" dirty="0" smtClean="0"/>
              <a:t>способов их образования.</a:t>
            </a:r>
          </a:p>
          <a:p>
            <a:pPr>
              <a:buNone/>
            </a:pPr>
            <a:r>
              <a:rPr lang="ru-RU" sz="1400" b="1" dirty="0" smtClean="0"/>
              <a:t>Ход: </a:t>
            </a:r>
            <a:r>
              <a:rPr lang="ru-RU" sz="1400" dirty="0" smtClean="0"/>
              <a:t>Педагог, бросая мяч ребёнку, говорит: «Сапоги из кожи», а ребёнок, возвращая</a:t>
            </a:r>
          </a:p>
          <a:p>
            <a:pPr>
              <a:buNone/>
            </a:pPr>
            <a:r>
              <a:rPr lang="ru-RU" sz="1400" dirty="0" smtClean="0"/>
              <a:t>мяч, отвечает: «Кожаные».</a:t>
            </a:r>
          </a:p>
          <a:p>
            <a:pPr>
              <a:buNone/>
            </a:pPr>
            <a:r>
              <a:rPr lang="ru-RU" sz="1400" dirty="0" smtClean="0"/>
              <a:t>Педагог: - Дети:</a:t>
            </a:r>
          </a:p>
          <a:p>
            <a:pPr>
              <a:buNone/>
            </a:pPr>
            <a:r>
              <a:rPr lang="ru-RU" sz="1400" dirty="0" smtClean="0"/>
              <a:t>Рукавички из меха - меховые</a:t>
            </a:r>
          </a:p>
          <a:p>
            <a:pPr>
              <a:buNone/>
            </a:pPr>
            <a:r>
              <a:rPr lang="ru-RU" sz="1400" dirty="0" smtClean="0"/>
              <a:t>Таз из меди - медный</a:t>
            </a:r>
          </a:p>
          <a:p>
            <a:pPr>
              <a:buNone/>
            </a:pPr>
            <a:r>
              <a:rPr lang="ru-RU" sz="1400" dirty="0" smtClean="0"/>
              <a:t>Ваза из хрусталя - хрустальная</a:t>
            </a:r>
          </a:p>
          <a:p>
            <a:pPr>
              <a:buNone/>
            </a:pPr>
            <a:r>
              <a:rPr lang="ru-RU" sz="1400" dirty="0" smtClean="0"/>
              <a:t>Рукавички из шерсти – шерстяные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«Лови да бросай – цвета называй»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Цель:</a:t>
            </a:r>
            <a:r>
              <a:rPr lang="ru-RU" sz="1400" dirty="0" smtClean="0"/>
              <a:t> Подбор существительных к прилагательному, обозначающему </a:t>
            </a:r>
          </a:p>
          <a:p>
            <a:pPr>
              <a:buNone/>
            </a:pPr>
            <a:r>
              <a:rPr lang="ru-RU" sz="1400" dirty="0" smtClean="0"/>
              <a:t>цвет. Закрепление названий основных цветов, развитие воображения у детей.</a:t>
            </a:r>
          </a:p>
          <a:p>
            <a:pPr>
              <a:buNone/>
            </a:pPr>
            <a:r>
              <a:rPr lang="ru-RU" sz="1400" b="1" dirty="0" smtClean="0"/>
              <a:t>Ход: </a:t>
            </a:r>
            <a:r>
              <a:rPr lang="ru-RU" sz="1400" dirty="0" smtClean="0"/>
              <a:t>Педагог, бросая мяч ребенку, называет прилагательное, обозначающее цвет, а</a:t>
            </a:r>
          </a:p>
          <a:p>
            <a:pPr>
              <a:buNone/>
            </a:pPr>
            <a:r>
              <a:rPr lang="ru-RU" sz="1400" dirty="0" smtClean="0"/>
              <a:t>ребёнок, возвращая мяч, называет существительное, подходящее к данному</a:t>
            </a:r>
          </a:p>
          <a:p>
            <a:pPr>
              <a:buNone/>
            </a:pPr>
            <a:r>
              <a:rPr lang="ru-RU" sz="1400" dirty="0" smtClean="0"/>
              <a:t>прилагательному.</a:t>
            </a:r>
          </a:p>
          <a:p>
            <a:pPr>
              <a:buNone/>
            </a:pPr>
            <a:r>
              <a:rPr lang="ru-RU" sz="1400" dirty="0" smtClean="0"/>
              <a:t>Педагог: - Ребенок </a:t>
            </a:r>
          </a:p>
          <a:p>
            <a:pPr>
              <a:buNone/>
            </a:pPr>
            <a:r>
              <a:rPr lang="ru-RU" sz="1400" dirty="0" smtClean="0"/>
              <a:t>Красный - мак, огонь, флаг</a:t>
            </a:r>
          </a:p>
          <a:p>
            <a:pPr>
              <a:buNone/>
            </a:pPr>
            <a:r>
              <a:rPr lang="ru-RU" sz="1400" dirty="0" smtClean="0"/>
              <a:t>Оранжевый - апельсин, морковь, заря</a:t>
            </a:r>
          </a:p>
          <a:p>
            <a:pPr>
              <a:buNone/>
            </a:pPr>
            <a:r>
              <a:rPr lang="ru-RU" sz="1400" dirty="0" smtClean="0"/>
              <a:t>Жёлтый - цыплёнок, солнце, репа</a:t>
            </a:r>
          </a:p>
          <a:p>
            <a:pPr>
              <a:buNone/>
            </a:pPr>
            <a:r>
              <a:rPr lang="ru-RU" sz="1400" dirty="0" smtClean="0"/>
              <a:t>Зелёный - огурец, трава, лес</a:t>
            </a:r>
          </a:p>
          <a:p>
            <a:pPr>
              <a:buNone/>
            </a:pPr>
            <a:r>
              <a:rPr lang="ru-RU" sz="1400" dirty="0" smtClean="0"/>
              <a:t>Голубой  - небо, лёд, незабудки</a:t>
            </a:r>
          </a:p>
          <a:p>
            <a:pPr>
              <a:buNone/>
            </a:pPr>
            <a:r>
              <a:rPr lang="ru-RU" sz="1400" dirty="0" smtClean="0"/>
              <a:t>Синий - колокольчик, море, небо</a:t>
            </a:r>
          </a:p>
          <a:p>
            <a:pPr>
              <a:buNone/>
            </a:pPr>
            <a:r>
              <a:rPr lang="ru-RU" sz="1400" dirty="0" smtClean="0"/>
              <a:t>Фиолетовый - слива, сирень, сумерки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128" y="188640"/>
            <a:ext cx="7848872" cy="6408712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«Четвёртый лишний»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Закрепление умения детей выделять общий признак в словах, развивать</a:t>
            </a:r>
          </a:p>
          <a:p>
            <a:pPr>
              <a:buNone/>
            </a:pPr>
            <a:r>
              <a:rPr lang="ru-RU" sz="1600" dirty="0" smtClean="0"/>
              <a:t>способность к обобщению.</a:t>
            </a:r>
          </a:p>
          <a:p>
            <a:pPr>
              <a:buNone/>
            </a:pPr>
            <a:r>
              <a:rPr lang="ru-RU" sz="1600" b="1" dirty="0" smtClean="0"/>
              <a:t>Ход:</a:t>
            </a:r>
            <a:r>
              <a:rPr lang="ru-RU" sz="1600" dirty="0" smtClean="0"/>
              <a:t> Педагог, бросая мяч ребёнку, называет четыре слова и просит определить,</a:t>
            </a:r>
          </a:p>
          <a:p>
            <a:pPr>
              <a:buNone/>
            </a:pPr>
            <a:r>
              <a:rPr lang="ru-RU" sz="1600" dirty="0" smtClean="0"/>
              <a:t>какое слово лишнее.</a:t>
            </a:r>
          </a:p>
          <a:p>
            <a:pPr>
              <a:buNone/>
            </a:pPr>
            <a:r>
              <a:rPr lang="ru-RU" sz="1400" dirty="0" smtClean="0"/>
              <a:t>Например: голубой, красный, зелёный, спелый.</a:t>
            </a:r>
          </a:p>
          <a:p>
            <a:pPr>
              <a:buNone/>
            </a:pPr>
            <a:r>
              <a:rPr lang="ru-RU" sz="1400" dirty="0" smtClean="0"/>
              <a:t>Кабачок, огурец, тыква, лимон.</a:t>
            </a:r>
          </a:p>
          <a:p>
            <a:pPr>
              <a:buNone/>
            </a:pPr>
            <a:r>
              <a:rPr lang="ru-RU" sz="1400" dirty="0" smtClean="0"/>
              <a:t>Пасмурно, ненастно, хмуро, ясно.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«Один – много»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Закрепление в речи детей различных типов окончаний имён </a:t>
            </a:r>
          </a:p>
          <a:p>
            <a:pPr>
              <a:buNone/>
            </a:pPr>
            <a:r>
              <a:rPr lang="ru-RU" sz="1600" dirty="0" smtClean="0"/>
              <a:t>существительных.</a:t>
            </a:r>
          </a:p>
          <a:p>
            <a:pPr>
              <a:buNone/>
            </a:pPr>
            <a:r>
              <a:rPr lang="ru-RU" sz="1600" b="1" dirty="0" smtClean="0"/>
              <a:t>Ход:</a:t>
            </a:r>
            <a:r>
              <a:rPr lang="ru-RU" sz="1600" dirty="0" smtClean="0"/>
              <a:t> Педагог бросает мяч детям, называя имена существительные в </a:t>
            </a:r>
          </a:p>
          <a:p>
            <a:pPr>
              <a:buNone/>
            </a:pPr>
            <a:r>
              <a:rPr lang="ru-RU" sz="1600" dirty="0" smtClean="0"/>
              <a:t>единственном числе. Дети бросают мяч обратно, называя существительные</a:t>
            </a:r>
          </a:p>
          <a:p>
            <a:pPr>
              <a:buNone/>
            </a:pPr>
            <a:r>
              <a:rPr lang="ru-RU" sz="1600" dirty="0" smtClean="0"/>
              <a:t>во множественном числе.</a:t>
            </a:r>
          </a:p>
          <a:p>
            <a:pPr>
              <a:buNone/>
            </a:pPr>
            <a:r>
              <a:rPr lang="ru-RU" sz="1600" dirty="0" smtClean="0"/>
              <a:t>Пример:</a:t>
            </a:r>
          </a:p>
          <a:p>
            <a:pPr>
              <a:buNone/>
            </a:pPr>
            <a:r>
              <a:rPr lang="ru-RU" sz="1400" dirty="0" smtClean="0"/>
              <a:t>Стол – столы             стул – стулья</a:t>
            </a:r>
          </a:p>
          <a:p>
            <a:pPr>
              <a:buNone/>
            </a:pPr>
            <a:r>
              <a:rPr lang="ru-RU" sz="1400" dirty="0" smtClean="0"/>
              <a:t>Гора – горы               лист – листья</a:t>
            </a:r>
          </a:p>
          <a:p>
            <a:pPr>
              <a:buNone/>
            </a:pPr>
            <a:r>
              <a:rPr lang="ru-RU" sz="1400" dirty="0" smtClean="0"/>
              <a:t>Дом – дома                носок – носки</a:t>
            </a:r>
          </a:p>
          <a:p>
            <a:pPr>
              <a:buNone/>
            </a:pPr>
            <a:r>
              <a:rPr lang="ru-RU" sz="1400" dirty="0" smtClean="0"/>
              <a:t>Глаз – глаза              кусок – куски</a:t>
            </a:r>
          </a:p>
          <a:p>
            <a:pPr>
              <a:buNone/>
            </a:pPr>
            <a:r>
              <a:rPr lang="ru-RU" sz="1400" dirty="0" smtClean="0"/>
              <a:t>День – дни                прыжок – прыжки</a:t>
            </a:r>
          </a:p>
          <a:p>
            <a:pPr>
              <a:buNone/>
            </a:pPr>
            <a:r>
              <a:rPr lang="ru-RU" sz="1400" dirty="0" smtClean="0"/>
              <a:t>Сон – сны                  гусёнок – гусята</a:t>
            </a:r>
          </a:p>
          <a:p>
            <a:pPr>
              <a:buNone/>
            </a:pPr>
            <a:r>
              <a:rPr lang="ru-RU" sz="1400" dirty="0" smtClean="0"/>
              <a:t>Лоб – лбы                 тигрёнок – тигрята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344816" cy="5865516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«Что бывает круглым?»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</a:t>
            </a:r>
            <a:r>
              <a:rPr lang="ru-RU" sz="1600" dirty="0" smtClean="0"/>
              <a:t> Расширение словаря детей за счёт прилагательных, развитие</a:t>
            </a:r>
          </a:p>
          <a:p>
            <a:pPr>
              <a:buNone/>
            </a:pPr>
            <a:r>
              <a:rPr lang="ru-RU" sz="1600" dirty="0" smtClean="0"/>
              <a:t>воображения, памяти, ловкости.</a:t>
            </a:r>
          </a:p>
          <a:p>
            <a:pPr>
              <a:buNone/>
            </a:pPr>
            <a:r>
              <a:rPr lang="ru-RU" sz="1600" b="1" dirty="0" smtClean="0"/>
              <a:t>Ход:</a:t>
            </a:r>
            <a:r>
              <a:rPr lang="ru-RU" sz="1600" dirty="0" smtClean="0"/>
              <a:t> Педагог, бросая мяч детям, задаёт вопрос, ребёнок, поймавший мяч,</a:t>
            </a:r>
          </a:p>
          <a:p>
            <a:pPr>
              <a:buNone/>
            </a:pPr>
            <a:r>
              <a:rPr lang="ru-RU" sz="1600" dirty="0" smtClean="0"/>
              <a:t>должен на него ответить и вернуть мяч.</a:t>
            </a:r>
          </a:p>
          <a:p>
            <a:pPr>
              <a:buNone/>
            </a:pPr>
            <a:r>
              <a:rPr lang="ru-RU" sz="1600" dirty="0" smtClean="0"/>
              <a:t>–</a:t>
            </a:r>
            <a:r>
              <a:rPr lang="ru-RU" sz="1400" dirty="0" smtClean="0"/>
              <a:t> что бывает круглым? (мяч, шар, колесо, солнце, луна, вишня, яблоко…)</a:t>
            </a:r>
          </a:p>
          <a:p>
            <a:pPr>
              <a:buNone/>
            </a:pPr>
            <a:r>
              <a:rPr lang="ru-RU" sz="1400" dirty="0" smtClean="0"/>
              <a:t>– что бывает длинным? (дорога, река, верёвка, лента, шнур, нитка…)</a:t>
            </a:r>
          </a:p>
          <a:p>
            <a:pPr>
              <a:buNone/>
            </a:pPr>
            <a:r>
              <a:rPr lang="ru-RU" sz="1400" dirty="0" smtClean="0"/>
              <a:t>– что бывает высоким? (гора, дерево, скала, человек, столб, дом, шкаф…)</a:t>
            </a:r>
          </a:p>
          <a:p>
            <a:pPr>
              <a:buNone/>
            </a:pPr>
            <a:r>
              <a:rPr lang="ru-RU" sz="1400" dirty="0" smtClean="0"/>
              <a:t>– что бывает колючим? (ёж, роза, кактус, иголки, ёлка, проволока…)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«Природа и человек»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Цель: </a:t>
            </a:r>
            <a:r>
              <a:rPr lang="ru-RU" sz="1600" dirty="0" smtClean="0"/>
              <a:t>Систематизировать знания детей о том, что создано человеком, а что</a:t>
            </a:r>
          </a:p>
          <a:p>
            <a:pPr>
              <a:buNone/>
            </a:pPr>
            <a:r>
              <a:rPr lang="ru-RU" sz="1600" dirty="0" smtClean="0"/>
              <a:t>дает человеку природа.</a:t>
            </a:r>
          </a:p>
          <a:p>
            <a:pPr>
              <a:buNone/>
            </a:pPr>
            <a:r>
              <a:rPr lang="ru-RU" sz="1600" b="1" dirty="0" smtClean="0"/>
              <a:t>Ход :</a:t>
            </a:r>
            <a:r>
              <a:rPr lang="ru-RU" sz="1600" dirty="0" smtClean="0"/>
              <a:t> «Что сделано человеком?» – спрашивает воспитатель и передает</a:t>
            </a:r>
          </a:p>
          <a:p>
            <a:pPr>
              <a:buNone/>
            </a:pPr>
            <a:r>
              <a:rPr lang="ru-RU" sz="1600" dirty="0" smtClean="0"/>
              <a:t>одному из играющих какой-либо предмет (или бросает мяч). Ребенок</a:t>
            </a:r>
          </a:p>
          <a:p>
            <a:pPr>
              <a:buNone/>
            </a:pPr>
            <a:r>
              <a:rPr lang="ru-RU" sz="1600" dirty="0" smtClean="0"/>
              <a:t>отвечает и передает мяч или предмет рядом стоящему ребенку, и так по</a:t>
            </a:r>
          </a:p>
          <a:p>
            <a:pPr>
              <a:buNone/>
            </a:pPr>
            <a:r>
              <a:rPr lang="ru-RU" sz="1600" dirty="0" smtClean="0"/>
              <a:t>всему кругу. После завершения круга воспитатель задает новый вопрос:</a:t>
            </a:r>
          </a:p>
          <a:p>
            <a:pPr>
              <a:buNone/>
            </a:pPr>
            <a:r>
              <a:rPr lang="ru-RU" sz="1600" dirty="0" smtClean="0"/>
              <a:t>«Что создано природой?» Игра повторяется по новому кругу; ребенок, не</a:t>
            </a:r>
          </a:p>
          <a:p>
            <a:pPr>
              <a:buNone/>
            </a:pPr>
            <a:r>
              <a:rPr lang="ru-RU" sz="1600" dirty="0" smtClean="0"/>
              <a:t>сумевший ответить, выходит за круг и пропускает его, если же придумает и</a:t>
            </a:r>
          </a:p>
          <a:p>
            <a:pPr>
              <a:buNone/>
            </a:pPr>
            <a:r>
              <a:rPr lang="ru-RU" sz="1600" dirty="0" smtClean="0"/>
              <a:t>назовет слово, то снова принимается в игру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7272808" cy="604867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«Наоборот»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Развивать у детей сообразительность, быстроту мышления.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Воспитатель называет слово, а дети должны назвать</a:t>
            </a:r>
          </a:p>
          <a:p>
            <a:pPr>
              <a:buNone/>
            </a:pPr>
            <a:r>
              <a:rPr lang="ru-RU" sz="1800" dirty="0" smtClean="0"/>
              <a:t>противоположное. (Далеко – близко, верхний – нижний и т. д.)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«Добавь слог»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Развивать фонематический слух, быстроту мышления.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Воспитатель называет один слог и бросает мяч. Поймавший</a:t>
            </a:r>
          </a:p>
          <a:p>
            <a:pPr>
              <a:buNone/>
            </a:pPr>
            <a:r>
              <a:rPr lang="ru-RU" sz="1800" dirty="0" smtClean="0"/>
              <a:t>его должен дополнить, чтобы получилось слово, например: </a:t>
            </a:r>
            <a:r>
              <a:rPr lang="ru-RU" sz="1800" dirty="0" err="1" smtClean="0"/>
              <a:t>ма</a:t>
            </a:r>
            <a:r>
              <a:rPr lang="ru-RU" sz="1800" dirty="0" smtClean="0"/>
              <a:t> –</a:t>
            </a:r>
          </a:p>
          <a:p>
            <a:pPr>
              <a:buNone/>
            </a:pPr>
            <a:r>
              <a:rPr lang="ru-RU" sz="1800" dirty="0" err="1" smtClean="0"/>
              <a:t>ма</a:t>
            </a:r>
            <a:r>
              <a:rPr lang="ru-RU" sz="1800" dirty="0" smtClean="0"/>
              <a:t>, </a:t>
            </a:r>
            <a:r>
              <a:rPr lang="ru-RU" sz="1800" dirty="0" err="1" smtClean="0"/>
              <a:t>кни</a:t>
            </a:r>
            <a:r>
              <a:rPr lang="ru-RU" sz="1800" dirty="0" smtClean="0"/>
              <a:t> – га. Дополнивший слово бросает мяч воспитателю.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«Закончи предложение»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Учить понимать причинные связи между явлениями;</a:t>
            </a:r>
          </a:p>
          <a:p>
            <a:pPr>
              <a:buNone/>
            </a:pPr>
            <a:r>
              <a:rPr lang="ru-RU" sz="1800" dirty="0" smtClean="0"/>
              <a:t>упражнять в правильном выборе слов.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Воспитатель начинает предложение: «Я надела теплую</a:t>
            </a:r>
          </a:p>
          <a:p>
            <a:pPr>
              <a:buNone/>
            </a:pPr>
            <a:r>
              <a:rPr lang="ru-RU" sz="1800" dirty="0" smtClean="0"/>
              <a:t>шубу, потому что…», «Дети надели панамы потому что…», «Идет</a:t>
            </a:r>
          </a:p>
          <a:p>
            <a:pPr>
              <a:buNone/>
            </a:pPr>
            <a:r>
              <a:rPr lang="ru-RU" sz="1800" dirty="0" smtClean="0"/>
              <a:t>сильный снег потому, что наступила…»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88640"/>
            <a:ext cx="7056784" cy="666936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«Не ошибись»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Развивать быстроту мышления; закрепить знания детей</a:t>
            </a:r>
          </a:p>
          <a:p>
            <a:pPr>
              <a:buNone/>
            </a:pPr>
            <a:r>
              <a:rPr lang="ru-RU" sz="1800" dirty="0" smtClean="0"/>
              <a:t>о том, что они делают в разное время суток.</a:t>
            </a:r>
          </a:p>
          <a:p>
            <a:pPr>
              <a:buNone/>
            </a:pPr>
            <a:r>
              <a:rPr lang="ru-RU" sz="1800" b="1" dirty="0" smtClean="0"/>
              <a:t>Ход:</a:t>
            </a:r>
            <a:r>
              <a:rPr lang="ru-RU" sz="1800" dirty="0" smtClean="0"/>
              <a:t> Воспитатель называет разные части суток или</a:t>
            </a:r>
          </a:p>
          <a:p>
            <a:pPr>
              <a:buNone/>
            </a:pPr>
            <a:r>
              <a:rPr lang="ru-RU" sz="1800" dirty="0" smtClean="0"/>
              <a:t>действия детей. А дети должны ответить одним словом:</a:t>
            </a:r>
          </a:p>
          <a:p>
            <a:pPr>
              <a:buNone/>
            </a:pPr>
            <a:r>
              <a:rPr lang="ru-RU" sz="1800" dirty="0" smtClean="0"/>
              <a:t>«Завтракаем», «Умываемся», назвать, когда это бывает.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«Кто больше знает?»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Развивать память, находчивость, сообразительность.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Воспитатель, держа в руке стакан, спрашивает, для</a:t>
            </a:r>
          </a:p>
          <a:p>
            <a:pPr>
              <a:buNone/>
            </a:pPr>
            <a:r>
              <a:rPr lang="ru-RU" sz="1800" dirty="0" smtClean="0"/>
              <a:t>чего он может быть использован. Кто больше назовет действий,</a:t>
            </a:r>
          </a:p>
          <a:p>
            <a:pPr>
              <a:buNone/>
            </a:pPr>
            <a:r>
              <a:rPr lang="ru-RU" sz="1800" dirty="0" smtClean="0"/>
              <a:t>тот и выиграл.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b="1" dirty="0" smtClean="0"/>
              <a:t>«Угадай, что в мешочке»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 Описать признаки, воспринимаемые на ощупь.</a:t>
            </a:r>
          </a:p>
          <a:p>
            <a:pPr>
              <a:buNone/>
            </a:pPr>
            <a:r>
              <a:rPr lang="ru-RU" sz="1800" b="1" dirty="0" smtClean="0"/>
              <a:t>Ход: </a:t>
            </a:r>
            <a:r>
              <a:rPr lang="ru-RU" sz="1800" dirty="0" smtClean="0"/>
              <a:t>Воспитатель в мешочек складывает овощи и фрукты.</a:t>
            </a:r>
          </a:p>
          <a:p>
            <a:pPr>
              <a:buNone/>
            </a:pPr>
            <a:r>
              <a:rPr lang="ru-RU" sz="1800" dirty="0" smtClean="0"/>
              <a:t>Ребенок должен на ощупь определить, что у него в руке, и</a:t>
            </a:r>
          </a:p>
          <a:p>
            <a:pPr>
              <a:buNone/>
            </a:pPr>
            <a:r>
              <a:rPr lang="ru-RU" sz="1800" dirty="0" smtClean="0"/>
              <a:t>загадать загадку об этом, чтобы дети могли отгадать, что в</a:t>
            </a:r>
          </a:p>
          <a:p>
            <a:pPr>
              <a:buNone/>
            </a:pPr>
            <a:r>
              <a:rPr lang="ru-RU" sz="1800" dirty="0" smtClean="0"/>
              <a:t>руках у ведущего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лендарь на 2008-2009 учебный год- оформление 'Школа',13 стр., пн. — вс., авг. — ав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8-2009SchoolhouseCalendar_13pp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8-2009SchoolhouseCalendar_13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Календарь на 2008-2009 учебный год- оформление 'Школа',13 стр., пн. — вс., авг. — авг</Template>
  <TotalTime>165</TotalTime>
  <Words>94</Words>
  <Application>Microsoft Office PowerPoint</Application>
  <PresentationFormat>Экран (4:3)</PresentationFormat>
  <Paragraphs>288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Календарь на 2008-2009 учебный год- оформление 'Школа',13 стр., пн. — вс., авг. — авг</vt:lpstr>
      <vt:lpstr>Дидактические игры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на  2008/2009 учебный год</dc:title>
  <dc:creator>julijajangulova@gmail.com</dc:creator>
  <cp:lastModifiedBy>julijajangulova@gmail.com</cp:lastModifiedBy>
  <cp:revision>21</cp:revision>
  <dcterms:created xsi:type="dcterms:W3CDTF">2021-03-24T16:27:30Z</dcterms:created>
  <dcterms:modified xsi:type="dcterms:W3CDTF">2021-04-04T13:01:22Z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TC102851311049</vt:lpwstr>
  </property>
</Properties>
</file>